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DTD순고딕" panose="02000603000000000000" pitchFamily="2" charset="-127"/>
      <p:regular r:id="rId19"/>
    </p:embeddedFont>
    <p:embeddedFont>
      <p:font typeface="TDTD한강고딕" panose="02000503000000000000" pitchFamily="2" charset="-127"/>
      <p:regular r:id="rId20"/>
    </p:embeddedFont>
    <p:embeddedFont>
      <p:font typeface="Tlab 레트로라이프" panose="02000600000000000000" pitchFamily="2" charset="-127"/>
      <p:regular r:id="rId21"/>
    </p:embeddedFont>
    <p:embeddedFont>
      <p:font typeface="Tlab 레트로라이프 Bold" panose="02000800000000000000" pitchFamily="2" charset="-127"/>
      <p:regular r:id="rId22"/>
      <p:bold r:id="rId23"/>
    </p:embeddedFont>
    <p:embeddedFont>
      <p:font typeface="Poppins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645" autoAdjust="0"/>
  </p:normalViewPr>
  <p:slideViewPr>
    <p:cSldViewPr>
      <p:cViewPr varScale="1">
        <p:scale>
          <a:sx n="84" d="100"/>
          <a:sy n="84" d="100"/>
        </p:scale>
        <p:origin x="19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62476" y="1031848"/>
            <a:ext cx="3333324" cy="338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기계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학습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기초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팀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42" dirty="0" err="1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프로젝트</a:t>
            </a:r>
            <a:endParaRPr lang="en-US" sz="2000" spc="-42" dirty="0">
              <a:solidFill>
                <a:srgbClr val="48584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006053" y="5343525"/>
            <a:ext cx="8275894" cy="132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발표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0630" y="4114773"/>
            <a:ext cx="16326741" cy="10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사용자 댓글 기반 소셜 반응 시각화 모델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9271" y="8869807"/>
            <a:ext cx="3812187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이관진 | 이종우 | 정승연 | 최준성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680475" y="2595156"/>
            <a:ext cx="10453258" cy="6755418"/>
          </a:xfrm>
          <a:custGeom>
            <a:avLst/>
            <a:gdLst/>
            <a:ahLst/>
            <a:cxnLst/>
            <a:rect l="l" t="t" r="r" b="b"/>
            <a:pathLst>
              <a:path w="10453258" h="6755418">
                <a:moveTo>
                  <a:pt x="0" y="0"/>
                </a:moveTo>
                <a:lnTo>
                  <a:pt x="10453258" y="0"/>
                </a:lnTo>
                <a:lnTo>
                  <a:pt x="10453258" y="6755418"/>
                </a:lnTo>
                <a:lnTo>
                  <a:pt x="0" y="675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1173281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Pretrain중 NaN 오류 디버깅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439407" y="2728506"/>
            <a:ext cx="13409186" cy="6620785"/>
          </a:xfrm>
          <a:custGeom>
            <a:avLst/>
            <a:gdLst/>
            <a:ahLst/>
            <a:cxnLst/>
            <a:rect l="l" t="t" r="r" b="b"/>
            <a:pathLst>
              <a:path w="13409186" h="6620785">
                <a:moveTo>
                  <a:pt x="0" y="0"/>
                </a:moveTo>
                <a:lnTo>
                  <a:pt x="13409186" y="0"/>
                </a:lnTo>
                <a:lnTo>
                  <a:pt x="13409186" y="6620785"/>
                </a:lnTo>
                <a:lnTo>
                  <a:pt x="0" y="6620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117989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 손실 시각화 및 비교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824060" y="3250876"/>
            <a:ext cx="1470477" cy="1552327"/>
          </a:xfrm>
          <a:custGeom>
            <a:avLst/>
            <a:gdLst/>
            <a:ahLst/>
            <a:cxnLst/>
            <a:rect l="l" t="t" r="r" b="b"/>
            <a:pathLst>
              <a:path w="1470477" h="1552327">
                <a:moveTo>
                  <a:pt x="0" y="0"/>
                </a:moveTo>
                <a:lnTo>
                  <a:pt x="1470477" y="0"/>
                </a:lnTo>
                <a:lnTo>
                  <a:pt x="1470477" y="1552327"/>
                </a:lnTo>
                <a:lnTo>
                  <a:pt x="0" y="1552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2168066" y="5287039"/>
            <a:ext cx="4761330" cy="3381592"/>
            <a:chOff x="0" y="0"/>
            <a:chExt cx="6348440" cy="45087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348440" cy="4508790"/>
              <a:chOff x="0" y="0"/>
              <a:chExt cx="1254013" cy="8906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54013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54013" h="890625">
                    <a:moveTo>
                      <a:pt x="35772" y="0"/>
                    </a:moveTo>
                    <a:lnTo>
                      <a:pt x="1218241" y="0"/>
                    </a:lnTo>
                    <a:cubicBezTo>
                      <a:pt x="1227728" y="0"/>
                      <a:pt x="1236827" y="3769"/>
                      <a:pt x="1243536" y="10477"/>
                    </a:cubicBezTo>
                    <a:cubicBezTo>
                      <a:pt x="1250244" y="17186"/>
                      <a:pt x="1254013" y="26285"/>
                      <a:pt x="1254013" y="35772"/>
                    </a:cubicBezTo>
                    <a:lnTo>
                      <a:pt x="1254013" y="854853"/>
                    </a:lnTo>
                    <a:cubicBezTo>
                      <a:pt x="1254013" y="874610"/>
                      <a:pt x="1237997" y="890625"/>
                      <a:pt x="1218241" y="890625"/>
                    </a:cubicBezTo>
                    <a:lnTo>
                      <a:pt x="35772" y="890625"/>
                    </a:lnTo>
                    <a:cubicBezTo>
                      <a:pt x="26285" y="890625"/>
                      <a:pt x="17186" y="886856"/>
                      <a:pt x="10477" y="880148"/>
                    </a:cubicBezTo>
                    <a:cubicBezTo>
                      <a:pt x="3769" y="873439"/>
                      <a:pt x="0" y="864341"/>
                      <a:pt x="0" y="854853"/>
                    </a:cubicBezTo>
                    <a:lnTo>
                      <a:pt x="0" y="35772"/>
                    </a:lnTo>
                    <a:cubicBezTo>
                      <a:pt x="0" y="26285"/>
                      <a:pt x="3769" y="17186"/>
                      <a:pt x="10477" y="10477"/>
                    </a:cubicBezTo>
                    <a:cubicBezTo>
                      <a:pt x="17186" y="3769"/>
                      <a:pt x="26285" y="0"/>
                      <a:pt x="35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254013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13898" y="1258027"/>
              <a:ext cx="6334542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49853" y="5287039"/>
            <a:ext cx="4789564" cy="3381592"/>
            <a:chOff x="0" y="0"/>
            <a:chExt cx="6386085" cy="450879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6386085" cy="4508790"/>
              <a:chOff x="0" y="0"/>
              <a:chExt cx="1261449" cy="89062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61449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61449" h="890625">
                    <a:moveTo>
                      <a:pt x="35561" y="0"/>
                    </a:moveTo>
                    <a:lnTo>
                      <a:pt x="1225888" y="0"/>
                    </a:lnTo>
                    <a:cubicBezTo>
                      <a:pt x="1235319" y="0"/>
                      <a:pt x="1244364" y="3747"/>
                      <a:pt x="1251033" y="10416"/>
                    </a:cubicBezTo>
                    <a:cubicBezTo>
                      <a:pt x="1257702" y="17085"/>
                      <a:pt x="1261449" y="26130"/>
                      <a:pt x="1261449" y="35561"/>
                    </a:cubicBezTo>
                    <a:lnTo>
                      <a:pt x="1261449" y="855064"/>
                    </a:lnTo>
                    <a:cubicBezTo>
                      <a:pt x="1261449" y="874704"/>
                      <a:pt x="1245528" y="890625"/>
                      <a:pt x="1225888" y="890625"/>
                    </a:cubicBezTo>
                    <a:lnTo>
                      <a:pt x="35561" y="890625"/>
                    </a:lnTo>
                    <a:cubicBezTo>
                      <a:pt x="15921" y="890625"/>
                      <a:pt x="0" y="874704"/>
                      <a:pt x="0" y="855064"/>
                    </a:cubicBezTo>
                    <a:lnTo>
                      <a:pt x="0" y="35561"/>
                    </a:lnTo>
                    <a:cubicBezTo>
                      <a:pt x="0" y="15921"/>
                      <a:pt x="15921" y="0"/>
                      <a:pt x="355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261449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>
              <a:off x="13980" y="1258027"/>
              <a:ext cx="6372104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6435528" y="5143500"/>
            <a:ext cx="0" cy="3808799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H="1" flipV="1">
            <a:off x="11853741" y="5143500"/>
            <a:ext cx="0" cy="3808799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359872" y="5287039"/>
            <a:ext cx="4761330" cy="3381592"/>
            <a:chOff x="0" y="0"/>
            <a:chExt cx="6348440" cy="450879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6348440" cy="4508790"/>
              <a:chOff x="0" y="0"/>
              <a:chExt cx="1254013" cy="8906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54013" cy="890625"/>
              </a:xfrm>
              <a:custGeom>
                <a:avLst/>
                <a:gdLst/>
                <a:ahLst/>
                <a:cxnLst/>
                <a:rect l="l" t="t" r="r" b="b"/>
                <a:pathLst>
                  <a:path w="1254013" h="890625">
                    <a:moveTo>
                      <a:pt x="35772" y="0"/>
                    </a:moveTo>
                    <a:lnTo>
                      <a:pt x="1218241" y="0"/>
                    </a:lnTo>
                    <a:cubicBezTo>
                      <a:pt x="1227728" y="0"/>
                      <a:pt x="1236827" y="3769"/>
                      <a:pt x="1243536" y="10477"/>
                    </a:cubicBezTo>
                    <a:cubicBezTo>
                      <a:pt x="1250244" y="17186"/>
                      <a:pt x="1254013" y="26285"/>
                      <a:pt x="1254013" y="35772"/>
                    </a:cubicBezTo>
                    <a:lnTo>
                      <a:pt x="1254013" y="854853"/>
                    </a:lnTo>
                    <a:cubicBezTo>
                      <a:pt x="1254013" y="874610"/>
                      <a:pt x="1237997" y="890625"/>
                      <a:pt x="1218241" y="890625"/>
                    </a:cubicBezTo>
                    <a:lnTo>
                      <a:pt x="35772" y="890625"/>
                    </a:lnTo>
                    <a:cubicBezTo>
                      <a:pt x="26285" y="890625"/>
                      <a:pt x="17186" y="886856"/>
                      <a:pt x="10477" y="880148"/>
                    </a:cubicBezTo>
                    <a:cubicBezTo>
                      <a:pt x="3769" y="873439"/>
                      <a:pt x="0" y="864341"/>
                      <a:pt x="0" y="854853"/>
                    </a:cubicBezTo>
                    <a:lnTo>
                      <a:pt x="0" y="35772"/>
                    </a:lnTo>
                    <a:cubicBezTo>
                      <a:pt x="0" y="26285"/>
                      <a:pt x="3769" y="17186"/>
                      <a:pt x="10477" y="10477"/>
                    </a:cubicBezTo>
                    <a:cubicBezTo>
                      <a:pt x="17186" y="3769"/>
                      <a:pt x="26285" y="0"/>
                      <a:pt x="35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485849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254013" cy="9382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6" name="AutoShape 36"/>
            <p:cNvSpPr/>
            <p:nvPr/>
          </p:nvSpPr>
          <p:spPr>
            <a:xfrm>
              <a:off x="13898" y="1258027"/>
              <a:ext cx="6334542" cy="0"/>
            </a:xfrm>
            <a:prstGeom prst="line">
              <a:avLst/>
            </a:prstGeom>
            <a:ln w="25400" cap="flat">
              <a:solidFill>
                <a:srgbClr val="48584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3050748" y="3238732"/>
            <a:ext cx="1379579" cy="1564471"/>
          </a:xfrm>
          <a:custGeom>
            <a:avLst/>
            <a:gdLst/>
            <a:ahLst/>
            <a:cxnLst/>
            <a:rect l="l" t="t" r="r" b="b"/>
            <a:pathLst>
              <a:path w="1379579" h="1564471">
                <a:moveTo>
                  <a:pt x="0" y="0"/>
                </a:moveTo>
                <a:lnTo>
                  <a:pt x="1379579" y="0"/>
                </a:lnTo>
                <a:lnTo>
                  <a:pt x="1379579" y="1564471"/>
                </a:lnTo>
                <a:lnTo>
                  <a:pt x="0" y="1564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8142164" y="3236286"/>
            <a:ext cx="1529880" cy="1566917"/>
          </a:xfrm>
          <a:custGeom>
            <a:avLst/>
            <a:gdLst/>
            <a:ahLst/>
            <a:cxnLst/>
            <a:rect l="l" t="t" r="r" b="b"/>
            <a:pathLst>
              <a:path w="1529880" h="1566917">
                <a:moveTo>
                  <a:pt x="0" y="0"/>
                </a:moveTo>
                <a:lnTo>
                  <a:pt x="1529880" y="0"/>
                </a:lnTo>
                <a:lnTo>
                  <a:pt x="1529880" y="1566917"/>
                </a:lnTo>
                <a:lnTo>
                  <a:pt x="0" y="1566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49166" y="5449877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자체모델 적용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006323" y="6299124"/>
            <a:ext cx="424839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bert-base-uncased 모델 기반 성능 베이스라인 (정확도 94.15%) 결론 도출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52214" y="6241974"/>
            <a:ext cx="4248390" cy="135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62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자체 BERT/Vocab 간의 resize_token_embeddings 호환성 문제 해결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79451" y="5400494"/>
            <a:ext cx="293036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기존모델 테스트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87063" y="6299124"/>
            <a:ext cx="424839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파인튜닝 2-Track 코드 작성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- Trainer 및 Native PyTorch 2가지 방식으로 파인튜닝 코드 작성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19838" y="5400494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파인튜닝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09505" y="4051509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2230348" y="2910636"/>
            <a:ext cx="11231097" cy="71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 자체 제작 '미니 BERT'를 훈련하기 위해 Hugging Face Trainer를 기반으로,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댓글을 6가지 감정(joy, sadness 등)으로 분류하는 파인튜닝 파이프라인을 구축함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68150" y="3984834"/>
            <a:ext cx="97277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1) 7k 어휘사전(Tokenizer)을 사용해, 모든 문장을 128 길이의 숫자 리스트로 변환</a:t>
            </a:r>
          </a:p>
        </p:txBody>
      </p:sp>
      <p:sp>
        <p:nvSpPr>
          <p:cNvPr id="24" name="Freeform 24"/>
          <p:cNvSpPr/>
          <p:nvPr/>
        </p:nvSpPr>
        <p:spPr>
          <a:xfrm>
            <a:off x="1709505" y="5648503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568150" y="5581828"/>
            <a:ext cx="1190423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2) 모델이 6개의 감정 중 하나를 맞출 수 있도록, 최종단에 num_labels=6이 적용된 분류 헤드(Head)를 부착</a:t>
            </a:r>
          </a:p>
        </p:txBody>
      </p:sp>
      <p:sp>
        <p:nvSpPr>
          <p:cNvPr id="26" name="Freeform 26"/>
          <p:cNvSpPr/>
          <p:nvPr/>
        </p:nvSpPr>
        <p:spPr>
          <a:xfrm>
            <a:off x="1709505" y="706296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3" y="0"/>
                </a:lnTo>
                <a:lnTo>
                  <a:pt x="520843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2568150" y="6996290"/>
            <a:ext cx="1401034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3) Trainer에게 Hyperparameters와 '데이터/모델'을 전달하여 훈련을 명령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 Epochs, 학습률 5e-5, 배치 크기 32로 설정하여 테스트함.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(이는 94% 성능이 나온 베이스라인 모델과 동일한 조건)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559" y="802552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27045" y="3518080"/>
            <a:ext cx="4887488" cy="3725370"/>
          </a:xfrm>
          <a:custGeom>
            <a:avLst/>
            <a:gdLst/>
            <a:ahLst/>
            <a:cxnLst/>
            <a:rect l="l" t="t" r="r" b="b"/>
            <a:pathLst>
              <a:path w="4887488" h="3725370">
                <a:moveTo>
                  <a:pt x="0" y="0"/>
                </a:moveTo>
                <a:lnTo>
                  <a:pt x="4887488" y="0"/>
                </a:lnTo>
                <a:lnTo>
                  <a:pt x="4887488" y="3725370"/>
                </a:lnTo>
                <a:lnTo>
                  <a:pt x="0" y="372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228901" y="3518080"/>
            <a:ext cx="4402997" cy="3704649"/>
          </a:xfrm>
          <a:custGeom>
            <a:avLst/>
            <a:gdLst/>
            <a:ahLst/>
            <a:cxnLst/>
            <a:rect l="l" t="t" r="r" b="b"/>
            <a:pathLst>
              <a:path w="4402997" h="3704649">
                <a:moveTo>
                  <a:pt x="0" y="0"/>
                </a:moveTo>
                <a:lnTo>
                  <a:pt x="4402997" y="0"/>
                </a:lnTo>
                <a:lnTo>
                  <a:pt x="4402997" y="3704649"/>
                </a:lnTo>
                <a:lnTo>
                  <a:pt x="0" y="3704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4239802" y="141088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68093" y="3470455"/>
            <a:ext cx="3902585" cy="23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0 (sadness): 4666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 (joy): 5362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 (love): 1304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3 (anger): 2159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4 (fear): 1937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5 (surprise): 572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0457" y="3470455"/>
            <a:ext cx="3902585" cy="233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0 (sadness): 2,667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 (joy): 2,667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2 (love): 2,667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3 (anger): 2,667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4 (fear): 2,666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5 (surprise): 2,666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927464" y="2518072"/>
            <a:ext cx="8485770" cy="3341272"/>
          </a:xfrm>
          <a:custGeom>
            <a:avLst/>
            <a:gdLst/>
            <a:ahLst/>
            <a:cxnLst/>
            <a:rect l="l" t="t" r="r" b="b"/>
            <a:pathLst>
              <a:path w="8485770" h="3341272">
                <a:moveTo>
                  <a:pt x="0" y="0"/>
                </a:moveTo>
                <a:lnTo>
                  <a:pt x="8485770" y="0"/>
                </a:lnTo>
                <a:lnTo>
                  <a:pt x="8485770" y="3341272"/>
                </a:lnTo>
                <a:lnTo>
                  <a:pt x="0" y="3341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7640051" y="5754467"/>
          <a:ext cx="9060596" cy="3409950"/>
        </p:xfrm>
        <a:graphic>
          <a:graphicData uri="http://schemas.openxmlformats.org/drawingml/2006/table">
            <a:tbl>
              <a:tblPr/>
              <a:tblGrid>
                <a:gridCol w="1192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666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warmup_ratio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batch_size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3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5e-5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9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#7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3e-5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31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FDE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DTD한강고딕"/>
                          <a:ea typeface="TDTD한강고딕"/>
                          <a:cs typeface="TDTD한강고딕"/>
                          <a:sym typeface="TDTD한강고딕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BF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51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Freeform 21"/>
          <p:cNvSpPr/>
          <p:nvPr/>
        </p:nvSpPr>
        <p:spPr>
          <a:xfrm>
            <a:off x="1547441" y="3063767"/>
            <a:ext cx="5750673" cy="5762083"/>
          </a:xfrm>
          <a:custGeom>
            <a:avLst/>
            <a:gdLst/>
            <a:ahLst/>
            <a:cxnLst/>
            <a:rect l="l" t="t" r="r" b="b"/>
            <a:pathLst>
              <a:path w="5750673" h="5762083">
                <a:moveTo>
                  <a:pt x="0" y="0"/>
                </a:moveTo>
                <a:lnTo>
                  <a:pt x="5750673" y="0"/>
                </a:lnTo>
                <a:lnTo>
                  <a:pt x="5750673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 답변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09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373184" y="4834443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413092" y="4706317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80131" y="4713134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13092" y="5845311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80131" y="5845338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413092" y="698704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450877" y="7043581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Vocab 구축 과정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1380131" y="6977542"/>
            <a:ext cx="818710" cy="703579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50877" y="4762858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 및 성과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99816" y="4768459"/>
            <a:ext cx="44391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구현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50877" y="5901852"/>
            <a:ext cx="44240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구성원 역할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499816" y="5901880"/>
            <a:ext cx="43572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Fine-Tuning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99816" y="7034083"/>
            <a:ext cx="435725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모델 성능 평가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387845" y="3623215"/>
            <a:ext cx="6618789" cy="5000345"/>
            <a:chOff x="0" y="0"/>
            <a:chExt cx="1807117" cy="13652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116969" y="0"/>
                  </a:moveTo>
                  <a:lnTo>
                    <a:pt x="1690148" y="0"/>
                  </a:lnTo>
                  <a:cubicBezTo>
                    <a:pt x="1721170" y="0"/>
                    <a:pt x="1750921" y="12323"/>
                    <a:pt x="1772857" y="34259"/>
                  </a:cubicBezTo>
                  <a:cubicBezTo>
                    <a:pt x="1794793" y="56195"/>
                    <a:pt x="1807117" y="85947"/>
                    <a:pt x="1807117" y="116969"/>
                  </a:cubicBezTo>
                  <a:lnTo>
                    <a:pt x="1807117" y="1248267"/>
                  </a:lnTo>
                  <a:cubicBezTo>
                    <a:pt x="1807117" y="1312867"/>
                    <a:pt x="1754748" y="1365236"/>
                    <a:pt x="1690148" y="1365236"/>
                  </a:cubicBezTo>
                  <a:lnTo>
                    <a:pt x="116969" y="1365236"/>
                  </a:lnTo>
                  <a:cubicBezTo>
                    <a:pt x="52369" y="1365236"/>
                    <a:pt x="0" y="1312867"/>
                    <a:pt x="0" y="1248267"/>
                  </a:cubicBezTo>
                  <a:lnTo>
                    <a:pt x="0" y="116969"/>
                  </a:lnTo>
                  <a:cubicBezTo>
                    <a:pt x="0" y="52369"/>
                    <a:pt x="52369" y="0"/>
                    <a:pt x="116969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9387845" y="4724010"/>
            <a:ext cx="661878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965533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 및 성과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46729" y="5355031"/>
            <a:ext cx="5571600" cy="259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구조와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사전학습</a:t>
            </a:r>
            <a:b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(Pre-training)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메커니즘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이해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감정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분류를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위한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데이터셋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정제</a:t>
            </a:r>
            <a:r>
              <a:rPr lang="ko-KR" alt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및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Vocab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구축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Uncased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파인튜닝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실험으로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baseline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4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</a:t>
            </a:r>
            <a:endParaRPr lang="en-US" sz="24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911440" y="5086350"/>
            <a:ext cx="5571600" cy="3211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SentencePiece를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이용한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custom tokenizer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제작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직접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구현한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BERT와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pre-trained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BERT의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차이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분석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Macro-F1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스크리닝을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통해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유효한</a:t>
            </a: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하이퍼파라미터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조합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도출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Epoch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단위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추적으로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과적합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시점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검증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Fine-tuning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결과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F1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약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0.91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수준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달성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>
              <a:lnSpc>
                <a:spcPts val="2800"/>
              </a:lnSpc>
            </a:pPr>
            <a:r>
              <a:rPr lang="ko-KR" alt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감정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안정화</a:t>
            </a:r>
            <a:r>
              <a:rPr lang="en-US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79564" y="3959301"/>
            <a:ext cx="49059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중간 목표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44274" y="3959301"/>
            <a:ext cx="49059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 성과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21651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1차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 학습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Transformer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구조</a:t>
              </a: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분석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Masked Language Modeling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실습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Pretraining </a:t>
              </a:r>
              <a:b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</a:b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메커니즘</a:t>
              </a:r>
              <a:r>
                <a:rPr lang="en-US" sz="1800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800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이해</a:t>
              </a:r>
              <a:endParaRPr lang="en-US" sz="18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85977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2차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7524518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011712" y="4816457"/>
            <a:ext cx="2900030" cy="1701143"/>
            <a:chOff x="0" y="0"/>
            <a:chExt cx="762020" cy="44699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Vocab 구축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13876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수집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정제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SentencePiece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  <a:p>
              <a:pPr algn="l">
                <a:lnSpc>
                  <a:spcPts val="2239"/>
                </a:lnSpc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     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토크나이저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학습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Vocabulary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크기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b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</a:b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실험</a:t>
              </a:r>
              <a:r>
                <a:rPr lang="ko-KR" alt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및</a:t>
              </a:r>
              <a:r>
                <a:rPr lang="en-US" sz="15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15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검증</a:t>
              </a:r>
              <a:endParaRPr lang="en-US" sz="15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1015046" y="42058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0486600" y="3399720"/>
            <a:ext cx="1005073" cy="863735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3차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48580" y="4816457"/>
            <a:ext cx="2900030" cy="1701143"/>
            <a:chOff x="0" y="0"/>
            <a:chExt cx="762020" cy="44699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 및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파인튜닝 구현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550744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Uncased 모델 기반 </a:t>
              </a:r>
            </a:p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     파인튜닝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감정 분류 데이터셋 적용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학습 파이프라인 자동화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038590" y="3399720"/>
            <a:ext cx="1005073" cy="86373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4차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4541127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3088949" y="4816457"/>
            <a:ext cx="2900030" cy="1701143"/>
            <a:chOff x="0" y="0"/>
            <a:chExt cx="762020" cy="44699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BERT의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성능 비교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091112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mini-BERT 최적화 시도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Macro-F1 기준 모델 평가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155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881548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구성원 역할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21312" y="3409623"/>
            <a:ext cx="2500510" cy="682091"/>
            <a:chOff x="0" y="0"/>
            <a:chExt cx="610674" cy="1665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이관진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03794" y="3409623"/>
            <a:ext cx="2500510" cy="682091"/>
            <a:chOff x="0" y="0"/>
            <a:chExt cx="610674" cy="1665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최준성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75963" y="3409623"/>
            <a:ext cx="2500510" cy="682091"/>
            <a:chOff x="0" y="0"/>
            <a:chExt cx="610674" cy="1665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이종우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570726" y="3409623"/>
            <a:ext cx="2500510" cy="682091"/>
            <a:chOff x="0" y="0"/>
            <a:chExt cx="610674" cy="1665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정승연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164414" y="2997824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95336" y="4353540"/>
            <a:ext cx="2552463" cy="34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</a:t>
            </a: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Transformer  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BERT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구조PyTorch로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MLM/NSP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학습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로스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계산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로직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저장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반복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학습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971032" y="2997824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DATA LEAD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01954" y="4414305"/>
            <a:ext cx="2552463" cy="35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VOCAB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75963" y="2986318"/>
            <a:ext cx="2614306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MODEL LEAD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16986" y="4353540"/>
            <a:ext cx="3363515" cy="41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Fine-tuning</a:t>
            </a: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uncased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베이스라인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(94.15%)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확보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Hugging Face Trainer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파이프라인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구축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자체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파인튜닝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(35.05%)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진단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파트에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인계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>
              <a:lnSpc>
                <a:spcPts val="2745"/>
              </a:lnSpc>
            </a:pP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224434" y="2986318"/>
            <a:ext cx="3170427" cy="39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VISUAL LEAD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63738" y="4908517"/>
            <a:ext cx="2721600" cy="309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DAIR-AI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데이터셋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최적화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프로세스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목적별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맞춤형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어휘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집합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(Vocab)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전략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수립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구축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BERT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안정적인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이식을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위한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방법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3612148" y="4652458"/>
            <a:ext cx="2828894" cy="343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직접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fine-tuning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개선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시도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실패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원인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분석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및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진단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uncased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bert로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macro-f1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스크리닝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수행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  <a:p>
            <a:pPr marL="423395" lvl="1" indent="-211698">
              <a:lnSpc>
                <a:spcPts val="2745"/>
              </a:lnSpc>
              <a:buFont typeface="Arial"/>
              <a:buChar char="•"/>
            </a:pP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base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모델과의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b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</a:b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에포크별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성능</a:t>
            </a:r>
            <a:r>
              <a:rPr lang="en-US" sz="1961" dirty="0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1961" dirty="0" err="1">
                <a:solidFill>
                  <a:srgbClr val="485849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비교</a:t>
            </a:r>
            <a:endParaRPr lang="en-US" sz="1961" dirty="0">
              <a:solidFill>
                <a:srgbClr val="485849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06" y="2545888"/>
            <a:ext cx="8459924" cy="654596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982" y="2494734"/>
            <a:ext cx="7742374" cy="6648276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4220158" y="3949103"/>
            <a:ext cx="1992137" cy="4310366"/>
          </a:xfrm>
          <a:custGeom>
            <a:avLst/>
            <a:gdLst/>
            <a:ahLst/>
            <a:cxnLst/>
            <a:rect l="l" t="t" r="r" b="b"/>
            <a:pathLst>
              <a:path w="1992137" h="4310366">
                <a:moveTo>
                  <a:pt x="0" y="0"/>
                </a:moveTo>
                <a:lnTo>
                  <a:pt x="1992136" y="0"/>
                </a:lnTo>
                <a:lnTo>
                  <a:pt x="1992136" y="4310365"/>
                </a:lnTo>
                <a:lnTo>
                  <a:pt x="0" y="4310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758" b="-273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826123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Vocab 구축 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모델별 Vocab 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80678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알고리즘별 Vocab 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15070" y="8637204"/>
            <a:ext cx="702698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학습 완료된 Vocab 예시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4079512" y="3323394"/>
            <a:ext cx="6484425" cy="5219962"/>
          </a:xfrm>
          <a:custGeom>
            <a:avLst/>
            <a:gdLst/>
            <a:ahLst/>
            <a:cxnLst/>
            <a:rect l="l" t="t" r="r" b="b"/>
            <a:pathLst>
              <a:path w="6484425" h="5219962">
                <a:moveTo>
                  <a:pt x="0" y="0"/>
                </a:moveTo>
                <a:lnTo>
                  <a:pt x="6484425" y="0"/>
                </a:lnTo>
                <a:lnTo>
                  <a:pt x="6484425" y="5219962"/>
                </a:lnTo>
                <a:lnTo>
                  <a:pt x="0" y="521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29867" y="2754896"/>
            <a:ext cx="2741438" cy="6356958"/>
          </a:xfrm>
          <a:custGeom>
            <a:avLst/>
            <a:gdLst/>
            <a:ahLst/>
            <a:cxnLst/>
            <a:rect l="l" t="t" r="r" b="b"/>
            <a:pathLst>
              <a:path w="2741438" h="6356958">
                <a:moveTo>
                  <a:pt x="0" y="0"/>
                </a:moveTo>
                <a:lnTo>
                  <a:pt x="2741438" y="0"/>
                </a:lnTo>
                <a:lnTo>
                  <a:pt x="274143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672143" y="3207122"/>
            <a:ext cx="6184931" cy="5452505"/>
          </a:xfrm>
          <a:custGeom>
            <a:avLst/>
            <a:gdLst/>
            <a:ahLst/>
            <a:cxnLst/>
            <a:rect l="l" t="t" r="r" b="b"/>
            <a:pathLst>
              <a:path w="6184931" h="5452505">
                <a:moveTo>
                  <a:pt x="0" y="0"/>
                </a:moveTo>
                <a:lnTo>
                  <a:pt x="6184931" y="0"/>
                </a:lnTo>
                <a:lnTo>
                  <a:pt x="6184931" y="5452505"/>
                </a:lnTo>
                <a:lnTo>
                  <a:pt x="0" y="5452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410881"/>
            <a:ext cx="1163931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학습 및 구현 준비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567224" y="2888246"/>
            <a:ext cx="13153551" cy="6165727"/>
          </a:xfrm>
          <a:custGeom>
            <a:avLst/>
            <a:gdLst/>
            <a:ahLst/>
            <a:cxnLst/>
            <a:rect l="l" t="t" r="r" b="b"/>
            <a:pathLst>
              <a:path w="13153551" h="6165727">
                <a:moveTo>
                  <a:pt x="0" y="0"/>
                </a:moveTo>
                <a:lnTo>
                  <a:pt x="13153552" y="0"/>
                </a:lnTo>
                <a:lnTo>
                  <a:pt x="13153552" y="6165727"/>
                </a:lnTo>
                <a:lnTo>
                  <a:pt x="0" y="6165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5983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BERT 모델 구현 단계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4815885" y="2754896"/>
            <a:ext cx="8656231" cy="6405611"/>
          </a:xfrm>
          <a:custGeom>
            <a:avLst/>
            <a:gdLst/>
            <a:ahLst/>
            <a:cxnLst/>
            <a:rect l="l" t="t" r="r" b="b"/>
            <a:pathLst>
              <a:path w="8656231" h="6405611">
                <a:moveTo>
                  <a:pt x="0" y="0"/>
                </a:moveTo>
                <a:lnTo>
                  <a:pt x="8656230" y="0"/>
                </a:lnTo>
                <a:lnTo>
                  <a:pt x="8656230" y="6405610"/>
                </a:lnTo>
                <a:lnTo>
                  <a:pt x="0" y="6405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239802" y="1410881"/>
            <a:ext cx="869183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Pretrain 데이터 생성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635</Words>
  <Application>Microsoft Macintosh PowerPoint</Application>
  <PresentationFormat>사용자 지정</PresentationFormat>
  <Paragraphs>157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Poppins</vt:lpstr>
      <vt:lpstr>Arial</vt:lpstr>
      <vt:lpstr>Tlab 레트로라이프 Bold</vt:lpstr>
      <vt:lpstr>TDTD한강고딕</vt:lpstr>
      <vt:lpstr>Tlab 레트로라이프</vt:lpstr>
      <vt:lpstr>Calibri</vt:lpstr>
      <vt:lpstr>TDTD순고딕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개요</dc:title>
  <cp:lastModifiedBy>이관진</cp:lastModifiedBy>
  <cp:revision>4</cp:revision>
  <dcterms:created xsi:type="dcterms:W3CDTF">2006-08-16T00:00:00Z</dcterms:created>
  <dcterms:modified xsi:type="dcterms:W3CDTF">2025-11-11T03:36:18Z</dcterms:modified>
  <dc:identifier>DAG4FlKHiR8</dc:identifier>
</cp:coreProperties>
</file>